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9" r:id="rId3"/>
    <p:sldId id="275" r:id="rId4"/>
    <p:sldId id="257" r:id="rId5"/>
    <p:sldId id="270" r:id="rId6"/>
    <p:sldId id="267" r:id="rId7"/>
    <p:sldId id="268" r:id="rId8"/>
    <p:sldId id="274" r:id="rId9"/>
    <p:sldId id="273" r:id="rId10"/>
    <p:sldId id="266" r:id="rId11"/>
    <p:sldId id="271" r:id="rId12"/>
    <p:sldId id="272" r:id="rId13"/>
    <p:sldId id="265" r:id="rId14"/>
    <p:sldId id="276" r:id="rId15"/>
    <p:sldId id="280" r:id="rId16"/>
    <p:sldId id="277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F5BD24-E172-4D9A-AF35-58897FAC95A9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</dgm:pt>
    <dgm:pt modelId="{BAEADB4E-22A7-4EAC-99CB-B82A69380340}">
      <dgm:prSet phldrT="[Text]" custT="1"/>
      <dgm:spPr/>
      <dgm:t>
        <a:bodyPr/>
        <a:lstStyle/>
        <a:p>
          <a:r>
            <a:rPr lang="en-GB" sz="2200" dirty="0"/>
            <a:t>learn</a:t>
          </a:r>
        </a:p>
      </dgm:t>
    </dgm:pt>
    <dgm:pt modelId="{6BFEFF8D-9923-4081-A8AB-9B23F5A4EB38}" type="parTrans" cxnId="{1CD6B39C-8C60-418D-9817-B91E7B46A319}">
      <dgm:prSet/>
      <dgm:spPr/>
      <dgm:t>
        <a:bodyPr/>
        <a:lstStyle/>
        <a:p>
          <a:endParaRPr lang="en-GB"/>
        </a:p>
      </dgm:t>
    </dgm:pt>
    <dgm:pt modelId="{142E3988-A101-4C86-95CE-1D5164DC12D2}" type="sibTrans" cxnId="{1CD6B39C-8C60-418D-9817-B91E7B46A319}">
      <dgm:prSet/>
      <dgm:spPr/>
      <dgm:t>
        <a:bodyPr/>
        <a:lstStyle/>
        <a:p>
          <a:endParaRPr lang="en-GB"/>
        </a:p>
      </dgm:t>
    </dgm:pt>
    <dgm:pt modelId="{3350A7A0-10D5-4EDA-A2FC-E9F493D97A95}">
      <dgm:prSet phldrT="[Text]" custT="1"/>
      <dgm:spPr/>
      <dgm:t>
        <a:bodyPr/>
        <a:lstStyle/>
        <a:p>
          <a:r>
            <a:rPr lang="en-GB" sz="2200" dirty="0"/>
            <a:t>share</a:t>
          </a:r>
        </a:p>
      </dgm:t>
    </dgm:pt>
    <dgm:pt modelId="{E2938FE3-5941-4077-A741-901DA369EA1F}" type="parTrans" cxnId="{14BC5204-0B60-4E21-B2CC-A18394A5E133}">
      <dgm:prSet/>
      <dgm:spPr/>
      <dgm:t>
        <a:bodyPr/>
        <a:lstStyle/>
        <a:p>
          <a:endParaRPr lang="en-GB"/>
        </a:p>
      </dgm:t>
    </dgm:pt>
    <dgm:pt modelId="{6D648683-23B9-458E-AE52-A3B7F072A76E}" type="sibTrans" cxnId="{14BC5204-0B60-4E21-B2CC-A18394A5E133}">
      <dgm:prSet/>
      <dgm:spPr/>
      <dgm:t>
        <a:bodyPr/>
        <a:lstStyle/>
        <a:p>
          <a:endParaRPr lang="en-GB"/>
        </a:p>
      </dgm:t>
    </dgm:pt>
    <dgm:pt modelId="{1C0465D8-DFB9-45A8-A548-79A69BC4E278}">
      <dgm:prSet phldrT="[Text]" custT="1"/>
      <dgm:spPr/>
      <dgm:t>
        <a:bodyPr/>
        <a:lstStyle/>
        <a:p>
          <a:r>
            <a:rPr lang="en-GB" sz="2200" dirty="0"/>
            <a:t>embed</a:t>
          </a:r>
        </a:p>
      </dgm:t>
    </dgm:pt>
    <dgm:pt modelId="{09C78CBC-A968-41D2-B20B-21CB55FB8ECD}" type="parTrans" cxnId="{F2F692B0-658D-4AE4-ABE5-440AFD98E669}">
      <dgm:prSet/>
      <dgm:spPr/>
      <dgm:t>
        <a:bodyPr/>
        <a:lstStyle/>
        <a:p>
          <a:endParaRPr lang="en-GB"/>
        </a:p>
      </dgm:t>
    </dgm:pt>
    <dgm:pt modelId="{EC9029F5-5845-485B-B43C-4DBC2787B1AC}" type="sibTrans" cxnId="{F2F692B0-658D-4AE4-ABE5-440AFD98E669}">
      <dgm:prSet/>
      <dgm:spPr/>
      <dgm:t>
        <a:bodyPr/>
        <a:lstStyle/>
        <a:p>
          <a:endParaRPr lang="en-GB"/>
        </a:p>
      </dgm:t>
    </dgm:pt>
    <dgm:pt modelId="{CBB9C49D-ECCD-434B-82D4-E72A66662F7D}" type="pres">
      <dgm:prSet presAssocID="{33F5BD24-E172-4D9A-AF35-58897FAC95A9}" presName="compositeShape" presStyleCnt="0">
        <dgm:presLayoutVars>
          <dgm:chMax val="7"/>
          <dgm:dir/>
          <dgm:resizeHandles val="exact"/>
        </dgm:presLayoutVars>
      </dgm:prSet>
      <dgm:spPr/>
    </dgm:pt>
    <dgm:pt modelId="{2F5CFAD5-1734-4AD0-90FF-1A510C43DA7A}" type="pres">
      <dgm:prSet presAssocID="{BAEADB4E-22A7-4EAC-99CB-B82A69380340}" presName="circ1" presStyleLbl="vennNode1" presStyleIdx="0" presStyleCnt="3"/>
      <dgm:spPr/>
      <dgm:t>
        <a:bodyPr/>
        <a:lstStyle/>
        <a:p>
          <a:endParaRPr lang="en-GB"/>
        </a:p>
      </dgm:t>
    </dgm:pt>
    <dgm:pt modelId="{EAD26BCC-C66B-4D68-8E28-21236A000822}" type="pres">
      <dgm:prSet presAssocID="{BAEADB4E-22A7-4EAC-99CB-B82A6938034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F319133-1BC8-444A-A8AF-E974A2E16302}" type="pres">
      <dgm:prSet presAssocID="{3350A7A0-10D5-4EDA-A2FC-E9F493D97A95}" presName="circ2" presStyleLbl="vennNode1" presStyleIdx="1" presStyleCnt="3"/>
      <dgm:spPr/>
      <dgm:t>
        <a:bodyPr/>
        <a:lstStyle/>
        <a:p>
          <a:endParaRPr lang="en-GB"/>
        </a:p>
      </dgm:t>
    </dgm:pt>
    <dgm:pt modelId="{8F2B0402-2E6C-4C9F-967A-56CC82C6A052}" type="pres">
      <dgm:prSet presAssocID="{3350A7A0-10D5-4EDA-A2FC-E9F493D97A9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56F8B6-E7D9-468B-9397-BD511F0456BF}" type="pres">
      <dgm:prSet presAssocID="{1C0465D8-DFB9-45A8-A548-79A69BC4E278}" presName="circ3" presStyleLbl="vennNode1" presStyleIdx="2" presStyleCnt="3"/>
      <dgm:spPr/>
      <dgm:t>
        <a:bodyPr/>
        <a:lstStyle/>
        <a:p>
          <a:endParaRPr lang="en-GB"/>
        </a:p>
      </dgm:t>
    </dgm:pt>
    <dgm:pt modelId="{C3CD17FD-70E9-43DB-95E6-1AB8FD1DD385}" type="pres">
      <dgm:prSet presAssocID="{1C0465D8-DFB9-45A8-A548-79A69BC4E278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BD4BC8D-4BE2-4BBA-B000-0DDCD5778766}" type="presOf" srcId="{3350A7A0-10D5-4EDA-A2FC-E9F493D97A95}" destId="{8F2B0402-2E6C-4C9F-967A-56CC82C6A052}" srcOrd="1" destOrd="0" presId="urn:microsoft.com/office/officeart/2005/8/layout/venn1"/>
    <dgm:cxn modelId="{1CD6B39C-8C60-418D-9817-B91E7B46A319}" srcId="{33F5BD24-E172-4D9A-AF35-58897FAC95A9}" destId="{BAEADB4E-22A7-4EAC-99CB-B82A69380340}" srcOrd="0" destOrd="0" parTransId="{6BFEFF8D-9923-4081-A8AB-9B23F5A4EB38}" sibTransId="{142E3988-A101-4C86-95CE-1D5164DC12D2}"/>
    <dgm:cxn modelId="{41735D64-B389-4A7F-BC6F-188AFCE92A76}" type="presOf" srcId="{1C0465D8-DFB9-45A8-A548-79A69BC4E278}" destId="{C3CD17FD-70E9-43DB-95E6-1AB8FD1DD385}" srcOrd="1" destOrd="0" presId="urn:microsoft.com/office/officeart/2005/8/layout/venn1"/>
    <dgm:cxn modelId="{D1CA1DCF-7B5C-42F8-9CB2-86424E408888}" type="presOf" srcId="{BAEADB4E-22A7-4EAC-99CB-B82A69380340}" destId="{EAD26BCC-C66B-4D68-8E28-21236A000822}" srcOrd="1" destOrd="0" presId="urn:microsoft.com/office/officeart/2005/8/layout/venn1"/>
    <dgm:cxn modelId="{3159ACBF-CCA3-4370-80A0-E32D6FB355D9}" type="presOf" srcId="{BAEADB4E-22A7-4EAC-99CB-B82A69380340}" destId="{2F5CFAD5-1734-4AD0-90FF-1A510C43DA7A}" srcOrd="0" destOrd="0" presId="urn:microsoft.com/office/officeart/2005/8/layout/venn1"/>
    <dgm:cxn modelId="{00463C2B-1EC0-41BE-A48A-F579AC0E197C}" type="presOf" srcId="{33F5BD24-E172-4D9A-AF35-58897FAC95A9}" destId="{CBB9C49D-ECCD-434B-82D4-E72A66662F7D}" srcOrd="0" destOrd="0" presId="urn:microsoft.com/office/officeart/2005/8/layout/venn1"/>
    <dgm:cxn modelId="{29414DA0-1446-431C-98DE-9A5CC511B4BA}" type="presOf" srcId="{3350A7A0-10D5-4EDA-A2FC-E9F493D97A95}" destId="{CF319133-1BC8-444A-A8AF-E974A2E16302}" srcOrd="0" destOrd="0" presId="urn:microsoft.com/office/officeart/2005/8/layout/venn1"/>
    <dgm:cxn modelId="{14BC5204-0B60-4E21-B2CC-A18394A5E133}" srcId="{33F5BD24-E172-4D9A-AF35-58897FAC95A9}" destId="{3350A7A0-10D5-4EDA-A2FC-E9F493D97A95}" srcOrd="1" destOrd="0" parTransId="{E2938FE3-5941-4077-A741-901DA369EA1F}" sibTransId="{6D648683-23B9-458E-AE52-A3B7F072A76E}"/>
    <dgm:cxn modelId="{F2F692B0-658D-4AE4-ABE5-440AFD98E669}" srcId="{33F5BD24-E172-4D9A-AF35-58897FAC95A9}" destId="{1C0465D8-DFB9-45A8-A548-79A69BC4E278}" srcOrd="2" destOrd="0" parTransId="{09C78CBC-A968-41D2-B20B-21CB55FB8ECD}" sibTransId="{EC9029F5-5845-485B-B43C-4DBC2787B1AC}"/>
    <dgm:cxn modelId="{E081A190-AC42-4A4D-8A74-60A3DE122156}" type="presOf" srcId="{1C0465D8-DFB9-45A8-A548-79A69BC4E278}" destId="{E356F8B6-E7D9-468B-9397-BD511F0456BF}" srcOrd="0" destOrd="0" presId="urn:microsoft.com/office/officeart/2005/8/layout/venn1"/>
    <dgm:cxn modelId="{D2D5D6EF-A1BD-43BF-A74E-E35507E0739E}" type="presParOf" srcId="{CBB9C49D-ECCD-434B-82D4-E72A66662F7D}" destId="{2F5CFAD5-1734-4AD0-90FF-1A510C43DA7A}" srcOrd="0" destOrd="0" presId="urn:microsoft.com/office/officeart/2005/8/layout/venn1"/>
    <dgm:cxn modelId="{E4CE5963-9C8D-4DDD-8A5A-A0D59B41CB00}" type="presParOf" srcId="{CBB9C49D-ECCD-434B-82D4-E72A66662F7D}" destId="{EAD26BCC-C66B-4D68-8E28-21236A000822}" srcOrd="1" destOrd="0" presId="urn:microsoft.com/office/officeart/2005/8/layout/venn1"/>
    <dgm:cxn modelId="{B1908974-2459-40F2-A721-0852FA5D47D4}" type="presParOf" srcId="{CBB9C49D-ECCD-434B-82D4-E72A66662F7D}" destId="{CF319133-1BC8-444A-A8AF-E974A2E16302}" srcOrd="2" destOrd="0" presId="urn:microsoft.com/office/officeart/2005/8/layout/venn1"/>
    <dgm:cxn modelId="{906477FA-E981-4379-A509-37F5FCD0248A}" type="presParOf" srcId="{CBB9C49D-ECCD-434B-82D4-E72A66662F7D}" destId="{8F2B0402-2E6C-4C9F-967A-56CC82C6A052}" srcOrd="3" destOrd="0" presId="urn:microsoft.com/office/officeart/2005/8/layout/venn1"/>
    <dgm:cxn modelId="{8A0DA0CC-5C34-4ECF-9E5C-E813B4B900DC}" type="presParOf" srcId="{CBB9C49D-ECCD-434B-82D4-E72A66662F7D}" destId="{E356F8B6-E7D9-468B-9397-BD511F0456BF}" srcOrd="4" destOrd="0" presId="urn:microsoft.com/office/officeart/2005/8/layout/venn1"/>
    <dgm:cxn modelId="{D352DABC-BCFD-4B41-8104-3350B8B097F2}" type="presParOf" srcId="{CBB9C49D-ECCD-434B-82D4-E72A66662F7D}" destId="{C3CD17FD-70E9-43DB-95E6-1AB8FD1DD385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5CFAD5-1734-4AD0-90FF-1A510C43DA7A}">
      <dsp:nvSpPr>
        <dsp:cNvPr id="0" name=""/>
        <dsp:cNvSpPr/>
      </dsp:nvSpPr>
      <dsp:spPr>
        <a:xfrm>
          <a:off x="2789660" y="50405"/>
          <a:ext cx="2419468" cy="241946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learn</a:t>
          </a:r>
        </a:p>
      </dsp:txBody>
      <dsp:txXfrm>
        <a:off x="3112256" y="473812"/>
        <a:ext cx="1774277" cy="1088760"/>
      </dsp:txXfrm>
    </dsp:sp>
    <dsp:sp modelId="{CF319133-1BC8-444A-A8AF-E974A2E16302}">
      <dsp:nvSpPr>
        <dsp:cNvPr id="0" name=""/>
        <dsp:cNvSpPr/>
      </dsp:nvSpPr>
      <dsp:spPr>
        <a:xfrm>
          <a:off x="3662685" y="1562573"/>
          <a:ext cx="2419468" cy="2419468"/>
        </a:xfrm>
        <a:prstGeom prst="ellipse">
          <a:avLst/>
        </a:prstGeom>
        <a:solidFill>
          <a:schemeClr val="accent5">
            <a:alpha val="50000"/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share</a:t>
          </a:r>
        </a:p>
      </dsp:txBody>
      <dsp:txXfrm>
        <a:off x="4402639" y="2187603"/>
        <a:ext cx="1451681" cy="1330707"/>
      </dsp:txXfrm>
    </dsp:sp>
    <dsp:sp modelId="{E356F8B6-E7D9-468B-9397-BD511F0456BF}">
      <dsp:nvSpPr>
        <dsp:cNvPr id="0" name=""/>
        <dsp:cNvSpPr/>
      </dsp:nvSpPr>
      <dsp:spPr>
        <a:xfrm>
          <a:off x="1916635" y="1562573"/>
          <a:ext cx="2419468" cy="2419468"/>
        </a:xfrm>
        <a:prstGeom prst="ellipse">
          <a:avLst/>
        </a:prstGeom>
        <a:solidFill>
          <a:schemeClr val="accent5">
            <a:alpha val="50000"/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/>
            <a:t>embed</a:t>
          </a:r>
        </a:p>
      </dsp:txBody>
      <dsp:txXfrm>
        <a:off x="2144468" y="2187603"/>
        <a:ext cx="1451681" cy="13307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BD5F1-4678-4B7A-9AF4-908E4FA723E7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5DA15-09FD-4613-AB38-6E7E17F5746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617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4DD0-5324-454F-A0CE-FAA4B0E6D201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E1B14-2777-433E-9294-ABA761EB5A6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21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cad=rja&amp;uact=8&amp;ved=2ahUKEwiVy7SmzsPiAhWSzIUKHaZ4AQ0QjB16BAgBEAQ&amp;url=https://globalgoals.scot/&amp;psig=AOvVaw1xR2jEsGDZxOGnKGOvl4We&amp;ust=1559317898332872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globalgoals.scot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2289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Students can explain why migration presents challenges and brings benefits to host communities, and can name some of these. </a:t>
            </a:r>
          </a:p>
          <a:p>
            <a:endParaRPr lang="en-GB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Students can describe how migration can benefit or impoverish countries or origin, particularly majority world countries. 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722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PSHE </a:t>
            </a:r>
            <a:r>
              <a:rPr lang="en-GB" sz="1200" dirty="0" smtClean="0"/>
              <a:t>L1. to recognise, clarify and if necessary challenge their own core values and how their values influence their choices</a:t>
            </a:r>
          </a:p>
          <a:p>
            <a:r>
              <a:rPr lang="en-GB" sz="1200" b="1" dirty="0" smtClean="0"/>
              <a:t>British Values</a:t>
            </a:r>
            <a:r>
              <a:rPr lang="en-GB" sz="1200" dirty="0" smtClean="0"/>
              <a:t>:  individual liberty and mutual respect, and tolerance of those with different faiths and beliefs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629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They are</a:t>
            </a:r>
            <a:r>
              <a:rPr lang="en-GB" baseline="0" dirty="0" smtClean="0"/>
              <a:t> all places where people or animals are kept safe or protected: a place of </a:t>
            </a:r>
            <a:r>
              <a:rPr lang="en-GB" b="1" baseline="0" dirty="0" smtClean="0"/>
              <a:t>sanctuary.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https://schools.cityofsanctuary.org/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E1B14-2777-433E-9294-ABA761EB5A67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90419a5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4113" y="585788"/>
            <a:ext cx="3913187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2" name="Google Shape;222;g590419a5a1_0_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300" cy="35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9952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20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1367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585788"/>
            <a:ext cx="3911600" cy="2933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8" name="Google Shape;258;p21:notes"/>
          <p:cNvSpPr txBox="1">
            <a:spLocks noGrp="1"/>
          </p:cNvSpPr>
          <p:nvPr>
            <p:ph type="body" idx="1"/>
          </p:nvPr>
        </p:nvSpPr>
        <p:spPr>
          <a:xfrm>
            <a:off x="622145" y="3714623"/>
            <a:ext cx="4977163" cy="3519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17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E56EE-9549-45A0-BBA2-AEB39735062A}" type="datetimeFigureOut">
              <a:rPr lang="en-GB" smtClean="0"/>
              <a:pPr/>
              <a:t>24/06/2019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328E5-24CB-4E61-9CBE-424E1B15B3F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s.cityofsanctuary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Lesson  6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 Sanctuary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620688"/>
            <a:ext cx="341269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Diagram 3"/>
          <p:cNvGraphicFramePr/>
          <p:nvPr/>
        </p:nvGraphicFramePr>
        <p:xfrm>
          <a:off x="572605" y="1412776"/>
          <a:ext cx="799879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Learn, Embed, Share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What do we need to learn?</a:t>
            </a:r>
          </a:p>
          <a:p>
            <a:pPr lvl="0"/>
            <a:r>
              <a:rPr lang="en-GB" dirty="0" smtClean="0"/>
              <a:t>Who needs to learn it?</a:t>
            </a:r>
          </a:p>
          <a:p>
            <a:pPr lvl="0"/>
            <a:r>
              <a:rPr lang="en-GB" dirty="0" smtClean="0"/>
              <a:t>How do we make it part of our school’s daily life, and throughout the school year?</a:t>
            </a:r>
          </a:p>
          <a:p>
            <a:pPr lvl="0"/>
            <a:r>
              <a:rPr lang="en-GB" dirty="0" smtClean="0"/>
              <a:t>How will we share it?</a:t>
            </a:r>
          </a:p>
          <a:p>
            <a:pPr lvl="0"/>
            <a:r>
              <a:rPr lang="en-GB" dirty="0" smtClean="0"/>
              <a:t>Who will we share it with?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City of Sanctuary </a:t>
            </a:r>
            <a:r>
              <a:rPr lang="en-GB" dirty="0" smtClean="0"/>
              <a:t>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The creation of safe places across every sphere and sector of society</a:t>
            </a:r>
          </a:p>
          <a:p>
            <a:pPr lvl="0"/>
            <a:r>
              <a:rPr lang="en-GB" dirty="0" smtClean="0"/>
              <a:t>Promotion of the voices and celebration of the contributions of people seeking sanctuary</a:t>
            </a:r>
          </a:p>
          <a:p>
            <a:pPr lvl="0"/>
            <a:r>
              <a:rPr lang="en-GB" dirty="0" smtClean="0"/>
              <a:t> Increased understanding of why people seek sanctuary and the difficulties they experience whilst here</a:t>
            </a:r>
          </a:p>
          <a:p>
            <a:pPr lvl="0"/>
            <a:r>
              <a:rPr lang="en-GB" dirty="0" smtClean="0"/>
              <a:t>Increasing the collective voice of the network, to advocate for and alongside sanctuary seekers</a:t>
            </a:r>
          </a:p>
          <a:p>
            <a:pPr lvl="0"/>
            <a:r>
              <a:rPr lang="en-GB" dirty="0" smtClean="0"/>
              <a:t>Celebrating good practice and encouraging reflection on how practice can be improved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Reflection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sz="3400" b="1" dirty="0" smtClean="0"/>
              <a:t>Consider, in a quiet moment, those in our school who are worried about or scared of something that is going on in their lives.</a:t>
            </a:r>
          </a:p>
          <a:p>
            <a:endParaRPr lang="en-GB" b="1" dirty="0" smtClean="0"/>
          </a:p>
          <a:p>
            <a:pPr>
              <a:buNone/>
            </a:pPr>
            <a:r>
              <a:rPr lang="en-GB" i="1" dirty="0" smtClean="0"/>
              <a:t>Think about how we can be friends to them, (without forcing them to open up), by simply being there for them at school; and how we can suggest other people who can help them, in order to sort out any worries they have.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i="1" dirty="0" smtClean="0"/>
              <a:t>For people who have fled from fearful lives, living in Britain can be a place of sanctuary, and our school can also be a safe place for them.</a:t>
            </a:r>
          </a:p>
          <a:p>
            <a:pPr>
              <a:buNone/>
            </a:pPr>
            <a:endParaRPr lang="en-GB" i="1" dirty="0" smtClean="0"/>
          </a:p>
          <a:p>
            <a:pPr>
              <a:buNone/>
            </a:pPr>
            <a:r>
              <a:rPr lang="en-GB" i="1" dirty="0" smtClean="0"/>
              <a:t>We are fortunate to have British values that make life a safe place - rule of law, tolerance, individual liberty and respect.</a:t>
            </a:r>
            <a:endParaRPr lang="en-GB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 rot="10800000" flipH="1">
            <a:off x="366746" y="92225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31"/>
          <p:cNvSpPr/>
          <p:nvPr/>
        </p:nvSpPr>
        <p:spPr>
          <a:xfrm rot="10800000" flipH="1">
            <a:off x="366746" y="6452437"/>
            <a:ext cx="8394600" cy="46500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A9827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1"/>
          <p:cNvSpPr txBox="1"/>
          <p:nvPr/>
        </p:nvSpPr>
        <p:spPr>
          <a:xfrm>
            <a:off x="1614652" y="2420888"/>
            <a:ext cx="4582500" cy="11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i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          MENTAL </a:t>
            </a:r>
            <a:r>
              <a:rPr lang="en-GB" sz="2600" i="1" dirty="0" smtClean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MAP</a:t>
            </a:r>
          </a:p>
        </p:txBody>
      </p:sp>
      <p:sp>
        <p:nvSpPr>
          <p:cNvPr id="228" name="Google Shape;228;p31"/>
          <p:cNvSpPr txBox="1"/>
          <p:nvPr/>
        </p:nvSpPr>
        <p:spPr>
          <a:xfrm>
            <a:off x="4617942" y="337426"/>
            <a:ext cx="1597800" cy="4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b="1" dirty="0">
                <a:solidFill>
                  <a:srgbClr val="595959"/>
                </a:solidFill>
                <a:latin typeface="Prompt"/>
                <a:ea typeface="Prompt"/>
                <a:cs typeface="Prompt"/>
                <a:sym typeface="Prompt"/>
              </a:rPr>
              <a:t>DIAGRAM</a:t>
            </a:r>
            <a:endParaRPr sz="1900" b="1" dirty="0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29" name="Google Shape;229;p31"/>
          <p:cNvSpPr txBox="1"/>
          <p:nvPr/>
        </p:nvSpPr>
        <p:spPr>
          <a:xfrm>
            <a:off x="107504" y="84326"/>
            <a:ext cx="4510437" cy="8379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 </a:t>
            </a:r>
            <a:r>
              <a:rPr lang="en-GB" sz="12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//</a:t>
            </a: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  <a:p>
            <a:r>
              <a:rPr lang="en-GB" sz="1800" b="1" dirty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chemeClr val="bg1"/>
                </a:solidFill>
                <a:latin typeface="Prompt"/>
                <a:ea typeface="Prompt"/>
                <a:cs typeface="Prompt"/>
                <a:sym typeface="Prompt"/>
              </a:rPr>
              <a:t>Unit Lesson Asylum Seekers  Lesson 6 </a:t>
            </a:r>
            <a:r>
              <a:rPr lang="en-GB" b="1" dirty="0">
                <a:solidFill>
                  <a:schemeClr val="bg1"/>
                </a:solidFill>
              </a:rPr>
              <a:t>Sanctuary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0" name="Google Shape;230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37211" y="6093970"/>
            <a:ext cx="817363" cy="303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117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2"/>
          <p:cNvSpPr txBox="1"/>
          <p:nvPr/>
        </p:nvSpPr>
        <p:spPr>
          <a:xfrm>
            <a:off x="6516215" y="1500458"/>
            <a:ext cx="1606899" cy="895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2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37" name="Google Shape;237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174638" y="971683"/>
            <a:ext cx="983348" cy="303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DURATION</a:t>
            </a:r>
            <a:endParaRPr sz="11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0" name="Google Shape;240;p32"/>
          <p:cNvSpPr txBox="1"/>
          <p:nvPr/>
        </p:nvSpPr>
        <p:spPr>
          <a:xfrm>
            <a:off x="1331639" y="902668"/>
            <a:ext cx="4623183" cy="7077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Where does this lesson contribute to the school curriculum?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KEY </a:t>
            </a:r>
            <a:r>
              <a:rPr lang="en-GB" sz="10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STAGE 3  PSHE/Citizenship/ SMSC </a:t>
            </a:r>
            <a:endParaRPr lang="en-GB" sz="1000" b="1" dirty="0" smtClean="0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  <a:p>
            <a:r>
              <a:rPr lang="en-GB" sz="1000" b="1" dirty="0" smtClean="0"/>
              <a:t>PSHE </a:t>
            </a:r>
            <a:r>
              <a:rPr lang="en-GB" sz="1000" b="1" dirty="0"/>
              <a:t>Education Planning Toolkit for key stages 3 and 4:</a:t>
            </a:r>
            <a:r>
              <a:rPr lang="en-GB" sz="1000" dirty="0"/>
              <a:t> </a:t>
            </a:r>
            <a:r>
              <a:rPr lang="en-GB" sz="1000" b="1" dirty="0"/>
              <a:t>British Values: </a:t>
            </a:r>
            <a:endParaRPr lang="en-GB" sz="1000" dirty="0"/>
          </a:p>
          <a:p>
            <a:r>
              <a:rPr lang="en-GB" sz="1000" dirty="0"/>
              <a:t> </a:t>
            </a:r>
            <a:r>
              <a:rPr lang="en-GB" sz="1000" b="1" dirty="0"/>
              <a:t>Cross Curricular links</a:t>
            </a:r>
            <a:r>
              <a:rPr lang="en-GB" sz="1000" dirty="0"/>
              <a:t>: </a:t>
            </a:r>
            <a:r>
              <a:rPr lang="en-GB" sz="1000" b="1" dirty="0"/>
              <a:t>RE</a:t>
            </a:r>
            <a:r>
              <a:rPr lang="en-GB" sz="1000" dirty="0"/>
              <a:t>/ </a:t>
            </a:r>
            <a:r>
              <a:rPr lang="en-GB" sz="1000" b="1" dirty="0"/>
              <a:t>History/Geography 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1" name="Google Shape;241;p32"/>
          <p:cNvSpPr txBox="1"/>
          <p:nvPr/>
        </p:nvSpPr>
        <p:spPr>
          <a:xfrm>
            <a:off x="1331640" y="1664101"/>
            <a:ext cx="4623183" cy="44128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TO WHICH SUBJECT IT IS CONNECTED?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Humanities- RE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, History</a:t>
            </a:r>
            <a:r>
              <a:rPr lang="en-GB" sz="1000" b="1" dirty="0">
                <a:latin typeface="Prompt"/>
                <a:ea typeface="Prompt"/>
                <a:cs typeface="Prompt"/>
                <a:sym typeface="Prompt"/>
              </a:rPr>
              <a:t>, Geography , </a:t>
            </a: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English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b="1" dirty="0" smtClean="0">
                <a:latin typeface="Prompt"/>
                <a:ea typeface="Prompt"/>
                <a:cs typeface="Prompt"/>
                <a:sym typeface="Prompt"/>
              </a:rPr>
              <a:t> </a:t>
            </a:r>
            <a:endParaRPr sz="1000" b="1" dirty="0"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3" name="Google Shape;243;p32"/>
          <p:cNvSpPr txBox="1"/>
          <p:nvPr/>
        </p:nvSpPr>
        <p:spPr>
          <a:xfrm>
            <a:off x="383466" y="1223970"/>
            <a:ext cx="345343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4" name="Google Shape;244;p32"/>
          <p:cNvSpPr txBox="1"/>
          <p:nvPr/>
        </p:nvSpPr>
        <p:spPr>
          <a:xfrm>
            <a:off x="261080" y="1275135"/>
            <a:ext cx="810463" cy="47409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rgbClr val="3174BA"/>
                </a:solidFill>
                <a:latin typeface="Raleway ExtraBold"/>
                <a:ea typeface="Raleway ExtraBold"/>
                <a:cs typeface="Raleway ExtraBold"/>
                <a:sym typeface="Raleway ExtraBold"/>
              </a:rPr>
              <a:t>1 hour</a:t>
            </a:r>
            <a:endParaRPr sz="1600" dirty="0">
              <a:solidFill>
                <a:srgbClr val="3174BA"/>
              </a:solidFill>
              <a:latin typeface="Raleway ExtraBold"/>
              <a:ea typeface="Raleway ExtraBold"/>
              <a:cs typeface="Raleway ExtraBold"/>
              <a:sym typeface="Raleway ExtraBold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441921" y="3113607"/>
            <a:ext cx="5484443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b="1">
              <a:solidFill>
                <a:schemeClr val="lt1"/>
              </a:solidFill>
              <a:latin typeface="Prompt"/>
              <a:ea typeface="Prompt"/>
              <a:cs typeface="Prompt"/>
              <a:sym typeface="Promp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3174BA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106401" y="4437112"/>
            <a:ext cx="6005467" cy="2177633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r>
              <a:rPr lang="en-GB" sz="1200" b="1" dirty="0"/>
              <a:t>PSHE Education Planning Toolkit for key stages 3 and 4</a:t>
            </a:r>
            <a:r>
              <a:rPr lang="en-GB" sz="1200" dirty="0"/>
              <a:t>: </a:t>
            </a:r>
          </a:p>
          <a:p>
            <a:r>
              <a:rPr lang="en-GB" sz="1200" dirty="0"/>
              <a:t>L1. to recognise, clarify and if necessary challenge their own core values and how their values influence their choices</a:t>
            </a:r>
          </a:p>
          <a:p>
            <a:r>
              <a:rPr lang="en-GB" sz="1200" b="1" dirty="0"/>
              <a:t>BV</a:t>
            </a:r>
            <a:r>
              <a:rPr lang="en-GB" sz="1200" dirty="0"/>
              <a:t>:  individual liberty and mutual respect, and tolerance of those with different faiths and beliefs</a:t>
            </a:r>
          </a:p>
          <a:p>
            <a:r>
              <a:rPr lang="en-GB" sz="1200" dirty="0"/>
              <a:t> </a:t>
            </a:r>
          </a:p>
          <a:p>
            <a:r>
              <a:rPr lang="en-GB" sz="1200" dirty="0"/>
              <a:t> </a:t>
            </a:r>
            <a:r>
              <a:rPr lang="en-GB" sz="1200" b="1" dirty="0"/>
              <a:t>Cross Curricular links:</a:t>
            </a:r>
            <a:endParaRPr lang="en-GB" sz="1200" dirty="0"/>
          </a:p>
          <a:p>
            <a:r>
              <a:rPr lang="en-GB" sz="1200" b="1" dirty="0"/>
              <a:t>This session could link to what the school is doing on Mental Health and well being.</a:t>
            </a:r>
            <a:endParaRPr lang="en-GB" sz="1200" dirty="0"/>
          </a:p>
          <a:p>
            <a:r>
              <a:rPr lang="en-GB" sz="1200" b="1" dirty="0"/>
              <a:t> </a:t>
            </a:r>
            <a:endParaRPr lang="en-GB" sz="1200" dirty="0"/>
          </a:p>
          <a:p>
            <a:r>
              <a:rPr lang="en-GB" sz="1200" b="1" dirty="0"/>
              <a:t>RE: </a:t>
            </a:r>
            <a:r>
              <a:rPr lang="en-GB" sz="1200" dirty="0"/>
              <a:t>Buddhism and other faiths and the idea of retreat, and protection</a:t>
            </a:r>
          </a:p>
          <a:p>
            <a:r>
              <a:rPr lang="en-GB" sz="1200" b="1" dirty="0"/>
              <a:t>History</a:t>
            </a:r>
            <a:r>
              <a:rPr lang="en-GB" sz="1200" dirty="0"/>
              <a:t> – the assassination of the Archbishop of Canterbury by Henry II’s knights.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2"/>
          <p:cNvSpPr/>
          <p:nvPr/>
        </p:nvSpPr>
        <p:spPr>
          <a:xfrm rot="10800000" flipH="1">
            <a:off x="144861" y="788250"/>
            <a:ext cx="5559618" cy="46538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2"/>
          <p:cNvSpPr/>
          <p:nvPr/>
        </p:nvSpPr>
        <p:spPr>
          <a:xfrm flipH="1">
            <a:off x="136463" y="2501045"/>
            <a:ext cx="5559618" cy="250672"/>
          </a:xfrm>
          <a:prstGeom prst="rect">
            <a:avLst/>
          </a:prstGeom>
          <a:solidFill>
            <a:srgbClr val="A98278"/>
          </a:solidFill>
          <a:ln>
            <a:noFill/>
          </a:ln>
        </p:spPr>
        <p:txBody>
          <a:bodyPr spcFirstLastPara="1" wrap="square" lIns="80150" tIns="80150" rIns="80150" bIns="80150" anchor="ctr" anchorCtr="0">
            <a:noAutofit/>
          </a:bodyPr>
          <a:lstStyle/>
          <a:p>
            <a:pPr lvl="0"/>
            <a:r>
              <a:rPr lang="en-GB" b="1" dirty="0"/>
              <a:t>Learning Focus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32"/>
          <p:cNvSpPr txBox="1"/>
          <p:nvPr/>
        </p:nvSpPr>
        <p:spPr>
          <a:xfrm>
            <a:off x="4771007" y="337426"/>
            <a:ext cx="1379321" cy="47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b="1">
              <a:solidFill>
                <a:srgbClr val="595959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0" name="Google Shape;250;p32"/>
          <p:cNvSpPr txBox="1"/>
          <p:nvPr/>
        </p:nvSpPr>
        <p:spPr>
          <a:xfrm>
            <a:off x="7077338" y="1054281"/>
            <a:ext cx="1606899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1" name="Google Shape;251;p32"/>
          <p:cNvSpPr txBox="1"/>
          <p:nvPr/>
        </p:nvSpPr>
        <p:spPr>
          <a:xfrm>
            <a:off x="6111868" y="881856"/>
            <a:ext cx="2880319" cy="34468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US" sz="1000" b="1" dirty="0"/>
              <a:t>Big Idea 7 </a:t>
            </a:r>
            <a:r>
              <a:rPr lang="en-GB" sz="1000" dirty="0"/>
              <a:t>Effects of migration. </a:t>
            </a:r>
          </a:p>
          <a:p>
            <a:r>
              <a:rPr lang="en-GB" sz="1000" dirty="0"/>
              <a:t>Migration brings </a:t>
            </a:r>
            <a:r>
              <a:rPr lang="en-GB" sz="1000" b="1" i="1" dirty="0"/>
              <a:t>challenges </a:t>
            </a:r>
            <a:r>
              <a:rPr lang="en-GB" sz="1000" dirty="0"/>
              <a:t>and </a:t>
            </a:r>
            <a:r>
              <a:rPr lang="en-GB" sz="1000" b="1" i="1" dirty="0"/>
              <a:t>benefits </a:t>
            </a:r>
            <a:r>
              <a:rPr lang="en-GB" sz="1000" dirty="0"/>
              <a:t>to </a:t>
            </a:r>
            <a:r>
              <a:rPr lang="en-GB" sz="1000" b="1" i="1" dirty="0"/>
              <a:t>host </a:t>
            </a:r>
            <a:r>
              <a:rPr lang="en-GB" sz="1000" b="1" dirty="0"/>
              <a:t>countries </a:t>
            </a:r>
            <a:r>
              <a:rPr lang="en-GB" sz="1000" i="1" dirty="0"/>
              <a:t>/ </a:t>
            </a:r>
            <a:r>
              <a:rPr lang="en-GB" sz="1000" b="1" i="1" dirty="0"/>
              <a:t>communities</a:t>
            </a:r>
            <a:r>
              <a:rPr lang="en-GB" sz="1000" dirty="0"/>
              <a:t>. </a:t>
            </a:r>
          </a:p>
          <a:p>
            <a:r>
              <a:rPr lang="en-GB" sz="1000" b="1" dirty="0"/>
              <a:t>Big Idea 8 The process of migration is resulting in the creation of new culturally-diverse societies, raising questions about what diversity is and living in a diverse society. </a:t>
            </a:r>
          </a:p>
          <a:p>
            <a:r>
              <a:rPr lang="en-GB" sz="1000" dirty="0"/>
              <a:t>Migration raises questions about how we see ‘ourselves’ and </a:t>
            </a:r>
            <a:r>
              <a:rPr lang="en-GB" sz="1000" b="1" i="1" dirty="0"/>
              <a:t>‘the other’. </a:t>
            </a:r>
            <a:r>
              <a:rPr lang="en-GB" sz="1000" dirty="0"/>
              <a:t>Migrants often face prejudice and discrimination. Some countries have addressed this with new Race Equality laws to prevent discrimination and protect people’s rights. Governments adopt strategies to enable the </a:t>
            </a:r>
            <a:r>
              <a:rPr lang="en-GB" sz="1000" b="1" i="1" dirty="0"/>
              <a:t>integration </a:t>
            </a:r>
            <a:r>
              <a:rPr lang="en-GB" sz="1000" dirty="0"/>
              <a:t>of migrant communities. </a:t>
            </a:r>
          </a:p>
        </p:txBody>
      </p:sp>
      <p:sp>
        <p:nvSpPr>
          <p:cNvPr id="252" name="Google Shape;252;p32"/>
          <p:cNvSpPr txBox="1"/>
          <p:nvPr/>
        </p:nvSpPr>
        <p:spPr>
          <a:xfrm>
            <a:off x="144861" y="2778271"/>
            <a:ext cx="5781503" cy="15504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 understand more about the term ‘Sanctuary’ - beyond simply ‘accepting’ others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 explore initiatives that welcome people into Britain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To reflect on what we do well to welcome everyone to school, and what more we could do to become a place of sanctuary</a:t>
            </a:r>
          </a:p>
        </p:txBody>
      </p:sp>
      <p:sp>
        <p:nvSpPr>
          <p:cNvPr id="253" name="Google Shape;253;p32"/>
          <p:cNvSpPr txBox="1"/>
          <p:nvPr/>
        </p:nvSpPr>
        <p:spPr>
          <a:xfrm>
            <a:off x="119571" y="198447"/>
            <a:ext cx="6115344" cy="638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MIGRATION //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Asylum Seekers </a:t>
            </a:r>
            <a:r>
              <a:rPr lang="en-GB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Lesson </a:t>
            </a:r>
            <a:r>
              <a:rPr lang="en-GB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6 </a:t>
            </a:r>
            <a:r>
              <a:rPr lang="en-GB" b="1" dirty="0"/>
              <a:t>Sanctuary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</a:t>
            </a:r>
            <a:endParaRPr sz="1800" dirty="0">
              <a:solidFill>
                <a:srgbClr val="A98278"/>
              </a:solidFill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9214" y="2105386"/>
            <a:ext cx="6367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Themes</a:t>
            </a:r>
            <a:r>
              <a:rPr lang="en-GB" dirty="0" smtClean="0"/>
              <a:t>: </a:t>
            </a:r>
            <a:r>
              <a:rPr lang="en-GB" b="1" dirty="0"/>
              <a:t> 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069292" y="2105386"/>
            <a:ext cx="2114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err="1" smtClean="0"/>
              <a:t>Title:Sanctuary</a:t>
            </a:r>
            <a:r>
              <a:rPr lang="en-GB" b="1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254570" y="4354265"/>
            <a:ext cx="2749549" cy="170816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Resources</a:t>
            </a:r>
          </a:p>
          <a:p>
            <a:pPr>
              <a:spcAft>
                <a:spcPts val="0"/>
              </a:spcAft>
            </a:pPr>
            <a:r>
              <a:rPr lang="en-GB" sz="1200" b="1" dirty="0" smtClean="0"/>
              <a:t>6.1 Session </a:t>
            </a:r>
            <a:r>
              <a:rPr lang="en-GB" sz="1200" b="1" dirty="0"/>
              <a:t>6</a:t>
            </a:r>
            <a:r>
              <a:rPr lang="en-GB" sz="1200" dirty="0"/>
              <a:t> </a:t>
            </a:r>
            <a:r>
              <a:rPr lang="en-GB" sz="1200" b="1" dirty="0"/>
              <a:t>PowerPoint </a:t>
            </a:r>
            <a:endParaRPr lang="en-GB" sz="1200" b="1" dirty="0" smtClean="0"/>
          </a:p>
          <a:p>
            <a:pPr>
              <a:spcAft>
                <a:spcPts val="0"/>
              </a:spcAft>
            </a:pPr>
            <a:r>
              <a:rPr lang="en-GB" sz="1200" dirty="0" smtClean="0"/>
              <a:t>Working </a:t>
            </a:r>
            <a:r>
              <a:rPr lang="en-GB" sz="1200" dirty="0"/>
              <a:t>wall / Board, to gather </a:t>
            </a:r>
            <a:r>
              <a:rPr lang="en-GB" sz="1200" dirty="0" smtClean="0"/>
              <a:t>ideas</a:t>
            </a:r>
          </a:p>
          <a:p>
            <a:pPr>
              <a:spcAft>
                <a:spcPts val="0"/>
              </a:spcAft>
            </a:pPr>
            <a:endParaRPr lang="en-GB" sz="1200" dirty="0"/>
          </a:p>
          <a:p>
            <a:r>
              <a:rPr lang="en-GB" sz="1200" b="1" dirty="0"/>
              <a:t>6.3 Learn Embed Share </a:t>
            </a:r>
            <a:endParaRPr lang="en-GB" sz="1200" dirty="0"/>
          </a:p>
          <a:p>
            <a:r>
              <a:rPr lang="en-GB" sz="1200" b="1" dirty="0"/>
              <a:t>6.4 Resource sheet for action</a:t>
            </a:r>
            <a:endParaRPr lang="en-GB" sz="1200" dirty="0"/>
          </a:p>
          <a:p>
            <a:pPr>
              <a:spcAft>
                <a:spcPts val="0"/>
              </a:spcAft>
            </a:pPr>
            <a:endParaRPr lang="en-GB" sz="1200" dirty="0"/>
          </a:p>
          <a:p>
            <a:pPr>
              <a:spcAft>
                <a:spcPts val="0"/>
              </a:spcAft>
            </a:pPr>
            <a:endParaRPr lang="en-GB" sz="1100" b="1" dirty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GB" sz="1100" b="1" dirty="0" smtClean="0">
              <a:latin typeface="Calibri" panose="020F05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55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2692" y="908720"/>
            <a:ext cx="8873804" cy="5832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First Thoughts</a:t>
            </a:r>
            <a:r>
              <a:rPr lang="en-GB" sz="1200" b="1" dirty="0"/>
              <a:t> 10 Minutes  		</a:t>
            </a:r>
            <a:r>
              <a:rPr lang="en-GB" sz="1200" b="1" i="1" dirty="0"/>
              <a:t>Idea of Sanctuary</a:t>
            </a:r>
            <a:r>
              <a:rPr lang="en-GB" sz="1200" b="1" dirty="0"/>
              <a:t> </a:t>
            </a:r>
            <a:endParaRPr lang="en-GB" sz="1200" dirty="0"/>
          </a:p>
          <a:p>
            <a:r>
              <a:rPr lang="en-GB" sz="1200" b="1" dirty="0"/>
              <a:t> </a:t>
            </a:r>
            <a:r>
              <a:rPr lang="en-GB" sz="1200" i="1" dirty="0" smtClean="0"/>
              <a:t>[</a:t>
            </a:r>
            <a:r>
              <a:rPr lang="en-GB" sz="1200" i="1" dirty="0"/>
              <a:t>Note to teacher: hide the first few slides, so that the image slide 3 is the first one on the screen – slide 1 has the word sanctuary on it, so is a give-away.]</a:t>
            </a:r>
            <a:endParaRPr lang="en-GB" sz="1200" dirty="0"/>
          </a:p>
          <a:p>
            <a:r>
              <a:rPr lang="en-GB" sz="1200" i="1" dirty="0"/>
              <a:t> </a:t>
            </a:r>
            <a:r>
              <a:rPr lang="en-GB" sz="1200" b="1" dirty="0" smtClean="0"/>
              <a:t>What </a:t>
            </a:r>
            <a:r>
              <a:rPr lang="en-GB" sz="1200" b="1" dirty="0"/>
              <a:t>do the 7 images have in common? Slide </a:t>
            </a:r>
            <a:r>
              <a:rPr lang="en-GB" sz="1200" b="1" dirty="0"/>
              <a:t>5</a:t>
            </a:r>
            <a:r>
              <a:rPr lang="en-GB" sz="1200" dirty="0" smtClean="0"/>
              <a:t>     </a:t>
            </a:r>
            <a:r>
              <a:rPr lang="en-GB" sz="1200" b="1" dirty="0" smtClean="0"/>
              <a:t>(a </a:t>
            </a:r>
            <a:r>
              <a:rPr lang="en-GB" sz="1200" b="1" dirty="0"/>
              <a:t>couple of copies of 6.2 on each group table would help) </a:t>
            </a:r>
            <a:endParaRPr lang="en-GB" sz="1200" dirty="0"/>
          </a:p>
          <a:p>
            <a:r>
              <a:rPr lang="en-GB" sz="1200" b="1" i="1" dirty="0"/>
              <a:t>T Explain:</a:t>
            </a:r>
            <a:r>
              <a:rPr lang="en-GB" sz="1200" i="1" dirty="0"/>
              <a:t> They are all places where people or animals are kept safe or protected: a place of </a:t>
            </a:r>
            <a:r>
              <a:rPr lang="en-GB" sz="1200" b="1" i="1" dirty="0"/>
              <a:t>sanctuary. 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r>
              <a:rPr lang="en-GB" sz="1200" b="1" dirty="0"/>
              <a:t>T explains:</a:t>
            </a:r>
            <a:r>
              <a:rPr lang="en-GB" sz="1200" dirty="0"/>
              <a:t> the origin of Sanctuary in UK – in churches which were seen as a holy place, and so could provide protection, for a while. Famous story of a church’s sanctuary violated – Canterbury Cathedral and Thomas a Becket, medieval Bishop; King Henry the Second had him murdered at the altar, by three Knights, in 1170, as Thomas was critical of the King. Henry had to do penance for the act; the Knights fled the country. </a:t>
            </a:r>
            <a:r>
              <a:rPr lang="en-GB" sz="1200" dirty="0" smtClean="0"/>
              <a:t>                                     [</a:t>
            </a:r>
            <a:r>
              <a:rPr lang="en-GB" sz="1200" dirty="0"/>
              <a:t>Roman Catholic Church celebrates the </a:t>
            </a:r>
            <a:r>
              <a:rPr lang="en-GB" sz="1200" i="1" dirty="0"/>
              <a:t>World Day of Migrants and Refugees</a:t>
            </a:r>
            <a:r>
              <a:rPr lang="en-GB" sz="1200" dirty="0"/>
              <a:t> in January</a:t>
            </a:r>
            <a:r>
              <a:rPr lang="en-GB" sz="1200" dirty="0" smtClean="0"/>
              <a:t>]</a:t>
            </a:r>
          </a:p>
          <a:p>
            <a:endParaRPr lang="en-GB" sz="1200" b="1" i="1" dirty="0" smtClean="0"/>
          </a:p>
          <a:p>
            <a:r>
              <a:rPr lang="en-GB" sz="1200" b="1" i="1" dirty="0" smtClean="0"/>
              <a:t>Possible </a:t>
            </a:r>
            <a:r>
              <a:rPr lang="en-GB" sz="1200" b="1" i="1" dirty="0"/>
              <a:t>responses:</a:t>
            </a:r>
            <a:r>
              <a:rPr lang="en-GB" sz="1200" b="1" dirty="0"/>
              <a:t> </a:t>
            </a:r>
          </a:p>
          <a:p>
            <a:r>
              <a:rPr lang="en-GB" sz="1200" dirty="0"/>
              <a:t>Discuss each one – Hospice for families when someone is dying; Wildfowl and Wetland Bird Sanctuary; Deer sanctuary; </a:t>
            </a:r>
            <a:r>
              <a:rPr lang="en-GB" sz="1200" i="1" dirty="0"/>
              <a:t>Anderson Shelter</a:t>
            </a:r>
            <a:r>
              <a:rPr lang="en-GB" sz="1200" dirty="0"/>
              <a:t> in a home during the War; Underground in London during the war; a Church - Medieval place of sanctuary; UNHCR Refugee Camp.</a:t>
            </a:r>
            <a:endParaRPr lang="en-GB" sz="1200" dirty="0" smtClean="0"/>
          </a:p>
          <a:p>
            <a:endParaRPr lang="en-GB" sz="1200" b="1" u="sng" dirty="0"/>
          </a:p>
          <a:p>
            <a:r>
              <a:rPr lang="en-GB" sz="1200" b="1" u="sng" dirty="0" smtClean="0"/>
              <a:t>Opening </a:t>
            </a:r>
            <a:r>
              <a:rPr lang="en-GB" sz="1200" b="1" u="sng" dirty="0"/>
              <a:t>up Ideas</a:t>
            </a:r>
            <a:r>
              <a:rPr lang="en-GB" sz="1200" b="1" dirty="0"/>
              <a:t>  15 minutes  	</a:t>
            </a:r>
            <a:r>
              <a:rPr lang="en-GB" sz="1200" b="1" i="1" dirty="0"/>
              <a:t>City of Sanctuary</a:t>
            </a:r>
            <a:endParaRPr lang="en-GB" sz="1200" dirty="0"/>
          </a:p>
          <a:p>
            <a:r>
              <a:rPr lang="en-GB" sz="1200" b="1" i="1" dirty="0"/>
              <a:t> </a:t>
            </a:r>
            <a:r>
              <a:rPr lang="en-GB" sz="1200" dirty="0" smtClean="0"/>
              <a:t>This </a:t>
            </a:r>
            <a:r>
              <a:rPr lang="en-GB" sz="1200" dirty="0"/>
              <a:t>session returns to the idea of</a:t>
            </a:r>
            <a:r>
              <a:rPr lang="en-GB" sz="1200" b="1" dirty="0"/>
              <a:t> Belonging – session 1 &amp; 5</a:t>
            </a:r>
            <a:r>
              <a:rPr lang="en-GB" sz="1200" i="1" dirty="0"/>
              <a:t> </a:t>
            </a:r>
            <a:r>
              <a:rPr lang="en-GB" sz="1200" dirty="0"/>
              <a:t>(Being at Home in a Place). However, when joined to the idea of</a:t>
            </a:r>
            <a:r>
              <a:rPr lang="en-GB" sz="1200" b="1" dirty="0"/>
              <a:t> Asylum (session 2, 3 and 4)</a:t>
            </a:r>
            <a:r>
              <a:rPr lang="en-GB" sz="1200" dirty="0"/>
              <a:t> (protection from danger) these words generate the concept of </a:t>
            </a:r>
            <a:r>
              <a:rPr lang="en-GB" sz="1200" b="1" i="1" dirty="0"/>
              <a:t>Sanctuary</a:t>
            </a:r>
            <a:r>
              <a:rPr lang="en-GB" sz="1200" b="1" dirty="0"/>
              <a:t>.</a:t>
            </a:r>
            <a:endParaRPr lang="en-GB" sz="1200" dirty="0"/>
          </a:p>
          <a:p>
            <a:endParaRPr lang="en-GB" sz="1200" b="1" dirty="0" smtClean="0"/>
          </a:p>
          <a:p>
            <a:r>
              <a:rPr lang="en-GB" sz="1200" b="1" dirty="0" smtClean="0"/>
              <a:t>T </a:t>
            </a:r>
            <a:r>
              <a:rPr lang="en-GB" sz="1200" b="1" dirty="0"/>
              <a:t>Explain:</a:t>
            </a:r>
            <a:r>
              <a:rPr lang="en-GB" sz="1200" dirty="0"/>
              <a:t>  Look at the Logo on </a:t>
            </a:r>
            <a:r>
              <a:rPr lang="en-GB" sz="1200" b="1" dirty="0"/>
              <a:t>Slide </a:t>
            </a:r>
            <a:r>
              <a:rPr lang="en-GB" sz="1200" b="1" dirty="0" smtClean="0"/>
              <a:t>6 </a:t>
            </a:r>
            <a:r>
              <a:rPr lang="en-GB" sz="1200" i="1" dirty="0"/>
              <a:t>City of Sanctuary Logo</a:t>
            </a:r>
            <a:r>
              <a:rPr lang="en-GB" sz="1200" b="1" dirty="0"/>
              <a:t>. Ask students what it communicates to them:</a:t>
            </a:r>
            <a:endParaRPr lang="en-GB" sz="1200" dirty="0"/>
          </a:p>
          <a:p>
            <a:r>
              <a:rPr lang="en-GB" sz="1200" b="1" dirty="0"/>
              <a:t>Slide </a:t>
            </a:r>
            <a:r>
              <a:rPr lang="en-GB" sz="1200" b="1" dirty="0" smtClean="0"/>
              <a:t>7  </a:t>
            </a:r>
            <a:r>
              <a:rPr lang="en-GB" sz="1200" i="1" dirty="0"/>
              <a:t>City of Sanctuary</a:t>
            </a:r>
            <a:r>
              <a:rPr lang="en-GB" sz="1200" dirty="0"/>
              <a:t> holds the vision that the </a:t>
            </a:r>
            <a:r>
              <a:rPr lang="en-GB" sz="1200" b="1" dirty="0"/>
              <a:t>UK will be a welcoming place of safety for all </a:t>
            </a:r>
            <a:r>
              <a:rPr lang="en-GB" sz="1200" dirty="0"/>
              <a:t>and proud to offer sanctuary to people fleeing violence and persecution.</a:t>
            </a:r>
          </a:p>
          <a:p>
            <a:pPr lvl="0"/>
            <a:r>
              <a:rPr lang="en-GB" sz="1200" dirty="0"/>
              <a:t>We want to celebrate the contribution of those that have come here for safety.</a:t>
            </a:r>
          </a:p>
          <a:p>
            <a:pPr lvl="0"/>
            <a:r>
              <a:rPr lang="en-GB" sz="1200" dirty="0"/>
              <a:t>We hope to reduce isolation, fear, and </a:t>
            </a:r>
            <a:r>
              <a:rPr lang="en-GB" sz="1200" dirty="0" smtClean="0"/>
              <a:t>exclusion     (started </a:t>
            </a:r>
            <a:r>
              <a:rPr lang="en-GB" sz="1200" dirty="0"/>
              <a:t>October 2005 in Sheffield, the first City of Sanctuary</a:t>
            </a:r>
            <a:r>
              <a:rPr lang="en-GB" sz="1200" dirty="0" smtClean="0"/>
              <a:t>)</a:t>
            </a:r>
          </a:p>
          <a:p>
            <a:endParaRPr lang="en-GB" sz="1200" b="1" i="1" dirty="0" smtClean="0"/>
          </a:p>
          <a:p>
            <a:r>
              <a:rPr lang="en-GB" sz="1200" b="1" i="1" dirty="0" smtClean="0"/>
              <a:t>Possible </a:t>
            </a:r>
            <a:r>
              <a:rPr lang="en-GB" sz="1200" b="1" i="1" dirty="0"/>
              <a:t>responses:</a:t>
            </a:r>
            <a:r>
              <a:rPr lang="en-GB" sz="1200" b="1" dirty="0"/>
              <a:t> </a:t>
            </a:r>
          </a:p>
          <a:p>
            <a:r>
              <a:rPr lang="en-GB" sz="1200" dirty="0"/>
              <a:t>Male / female; different colours / creating a house shape / arms curved to gather in; </a:t>
            </a:r>
          </a:p>
          <a:p>
            <a:r>
              <a:rPr lang="en-GB" sz="1200" dirty="0"/>
              <a:t> </a:t>
            </a:r>
            <a:r>
              <a:rPr lang="en-GB" sz="1200" b="1" i="1" dirty="0" smtClean="0"/>
              <a:t>working </a:t>
            </a:r>
            <a:r>
              <a:rPr lang="en-GB" sz="1200" b="1" i="1" dirty="0"/>
              <a:t>together to create a place to welcome others.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2692" y="184151"/>
            <a:ext cx="707360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Economic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Migration- </a:t>
            </a:r>
            <a:r>
              <a:rPr lang="en-GB" sz="1800" b="1" dirty="0" err="1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Ayslum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 Seekers //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 Lesson 6 Sanctuary </a:t>
            </a:r>
            <a:endParaRPr sz="12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  <p:extLst>
      <p:ext uri="{BB962C8B-B14F-4D97-AF65-F5344CB8AC3E}">
        <p14:creationId xmlns:p14="http://schemas.microsoft.com/office/powerpoint/2010/main" val="425933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5258" y="292952"/>
            <a:ext cx="1379321" cy="474154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/>
        </p:nvSpPr>
        <p:spPr>
          <a:xfrm>
            <a:off x="162692" y="908720"/>
            <a:ext cx="8873804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r>
              <a:rPr lang="en-GB" sz="1200" b="1" u="sng" dirty="0"/>
              <a:t>Exploration and Consolidation</a:t>
            </a:r>
            <a:r>
              <a:rPr lang="en-GB" sz="1200" b="1" dirty="0"/>
              <a:t> 20 minutes 		</a:t>
            </a:r>
            <a:r>
              <a:rPr lang="en-GB" sz="1200" b="1" i="1" dirty="0"/>
              <a:t>What can we do, as a school? </a:t>
            </a:r>
            <a:endParaRPr lang="en-GB" sz="1200" dirty="0"/>
          </a:p>
          <a:p>
            <a:r>
              <a:rPr lang="en-GB" sz="1200" i="1" dirty="0"/>
              <a:t>What more could we do to create a sanctuary for existing pupils, and newly-arrived refugees and asylum seekers? </a:t>
            </a:r>
            <a:endParaRPr lang="en-GB" sz="1200" dirty="0"/>
          </a:p>
          <a:p>
            <a:r>
              <a:rPr lang="en-GB" sz="1200" b="1" dirty="0"/>
              <a:t>T explain</a:t>
            </a:r>
            <a:r>
              <a:rPr lang="en-GB" sz="1200" dirty="0"/>
              <a:t>: return to session 1 and session 5 (theme of Belonging, and theme of Belonging to this school and this country); and how we welcome people to the school. </a:t>
            </a:r>
          </a:p>
          <a:p>
            <a:r>
              <a:rPr lang="en-GB" sz="1200" b="1" dirty="0"/>
              <a:t>Slide </a:t>
            </a:r>
            <a:r>
              <a:rPr lang="en-GB" sz="1200" b="1" dirty="0" smtClean="0"/>
              <a:t>8 </a:t>
            </a:r>
            <a:r>
              <a:rPr lang="en-GB" sz="1200" dirty="0" smtClean="0"/>
              <a:t> </a:t>
            </a:r>
            <a:r>
              <a:rPr lang="en-GB" sz="1200" dirty="0"/>
              <a:t>Quick reminder of what was discussed in session 1 and 5, and what we do as a school already, to welcome pupils in.</a:t>
            </a:r>
            <a:r>
              <a:rPr lang="en-GB" sz="1200" b="1" dirty="0"/>
              <a:t> 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r>
              <a:rPr lang="en-GB" sz="1200" b="1" dirty="0"/>
              <a:t>T explain</a:t>
            </a:r>
            <a:r>
              <a:rPr lang="en-GB" sz="1200" dirty="0"/>
              <a:t>: There are Schools of Sanctuary, as well as Cities. Image on </a:t>
            </a:r>
            <a:r>
              <a:rPr lang="en-GB" sz="1200" b="1" dirty="0"/>
              <a:t>Slide </a:t>
            </a:r>
            <a:r>
              <a:rPr lang="en-GB" sz="1200" b="1" dirty="0" smtClean="0"/>
              <a:t>9</a:t>
            </a:r>
            <a:endParaRPr lang="en-GB" sz="1200" dirty="0"/>
          </a:p>
          <a:p>
            <a:r>
              <a:rPr lang="en-GB" sz="1200" b="1" dirty="0"/>
              <a:t>What might this mean for our school</a:t>
            </a:r>
            <a:r>
              <a:rPr lang="en-GB" sz="1200" dirty="0"/>
              <a:t>? Schools of Sanctuary should Learn about welcome, embed welcome and share welcome:</a:t>
            </a:r>
            <a:r>
              <a:rPr lang="en-GB" sz="1200" b="1" dirty="0"/>
              <a:t> Slide </a:t>
            </a:r>
            <a:r>
              <a:rPr lang="en-GB" sz="1200" b="1" dirty="0" smtClean="0"/>
              <a:t>10 </a:t>
            </a:r>
            <a:r>
              <a:rPr lang="en-GB" sz="1200" dirty="0"/>
              <a:t>and</a:t>
            </a:r>
            <a:r>
              <a:rPr lang="en-GB" sz="1200" b="1" dirty="0"/>
              <a:t> sheet 6.3 Learn, Embed, Share</a:t>
            </a:r>
            <a:r>
              <a:rPr lang="en-GB" sz="1200" dirty="0"/>
              <a:t>; students to mind map using these questions as a support from </a:t>
            </a:r>
            <a:r>
              <a:rPr lang="en-GB" sz="1200" b="1" dirty="0"/>
              <a:t>Slide </a:t>
            </a:r>
            <a:r>
              <a:rPr lang="en-GB" sz="1200" b="1" dirty="0" smtClean="0"/>
              <a:t>11:</a:t>
            </a:r>
            <a:endParaRPr lang="en-GB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What do we need to learn?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Who needs to learn it?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How do we make it part of our school’s daily life, and throughout the school year?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How will we share it?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Who will we share it with?</a:t>
            </a:r>
          </a:p>
          <a:p>
            <a:r>
              <a:rPr lang="en-GB" sz="1200" b="1" dirty="0"/>
              <a:t>Final thoughts</a:t>
            </a:r>
            <a:endParaRPr lang="en-GB" sz="1200" dirty="0"/>
          </a:p>
          <a:p>
            <a:r>
              <a:rPr lang="en-GB" sz="1200" b="1" dirty="0"/>
              <a:t>Aims of City of Sanctuary Movement Slide </a:t>
            </a:r>
            <a:r>
              <a:rPr lang="en-GB" sz="1200" b="1" dirty="0" smtClean="0"/>
              <a:t>12</a:t>
            </a:r>
            <a:endParaRPr lang="en-GB" sz="1200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the creation of safe places across every sphere and sector of society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promotion of the voices and celebration of the contributions of people seeking sanctuary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 increased understanding of why people seek sanctuary and the difficulties they experience whilst here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dirty="0"/>
              <a:t>increasing the collective voice of the network, to advocate for and alongside sanctuary seekers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celebrating good practice and encouraging reflection on how practice can be improved</a:t>
            </a:r>
            <a:r>
              <a:rPr lang="en-GB" sz="1200" dirty="0" smtClean="0"/>
              <a:t>.</a:t>
            </a:r>
          </a:p>
          <a:p>
            <a:endParaRPr lang="en-GB" sz="1200" dirty="0"/>
          </a:p>
          <a:p>
            <a:r>
              <a:rPr lang="en-GB" sz="1200" b="1" u="sng" dirty="0"/>
              <a:t>Conclusion and Reflection</a:t>
            </a:r>
            <a:r>
              <a:rPr lang="en-GB" sz="1200" b="1" dirty="0"/>
              <a:t> 5 minutes  	</a:t>
            </a:r>
            <a:r>
              <a:rPr lang="en-GB" sz="1200" b="1" i="1" dirty="0"/>
              <a:t>Quiet reflection</a:t>
            </a:r>
            <a:endParaRPr lang="en-GB" sz="1200" b="1" dirty="0"/>
          </a:p>
          <a:p>
            <a:r>
              <a:rPr lang="en-GB" sz="1200" b="1" dirty="0"/>
              <a:t>Consider, in a quiet moment, those in our school who are worried about or scared of something that is going on in their lives. Slide </a:t>
            </a:r>
            <a:r>
              <a:rPr lang="en-GB" sz="1200" b="1" dirty="0" smtClean="0"/>
              <a:t>13</a:t>
            </a:r>
            <a:endParaRPr lang="en-GB" sz="1200" b="1" dirty="0"/>
          </a:p>
          <a:p>
            <a:r>
              <a:rPr lang="en-GB" sz="1200" i="1" dirty="0"/>
              <a:t>Think about how we can be friends to them, (without forcing them to open up), by simply being there for them at school; and how we can suggest other people who can help them, in order to sort out any worries they have.</a:t>
            </a:r>
            <a:r>
              <a:rPr lang="en-GB" sz="1200" dirty="0"/>
              <a:t> </a:t>
            </a:r>
            <a:endParaRPr lang="en-GB" sz="1200" b="1" dirty="0"/>
          </a:p>
          <a:p>
            <a:r>
              <a:rPr lang="en-GB" sz="1200" dirty="0"/>
              <a:t> </a:t>
            </a:r>
          </a:p>
          <a:p>
            <a:r>
              <a:rPr lang="en-GB" sz="1200" i="1" dirty="0"/>
              <a:t>For people who have fled from fearful lives, living in Britain can be a place of sanctuary, and our school can also be a safe place for them.</a:t>
            </a:r>
            <a:endParaRPr lang="en-GB" sz="1200" b="1" dirty="0"/>
          </a:p>
          <a:p>
            <a:r>
              <a:rPr lang="en-GB" sz="1200" dirty="0"/>
              <a:t> </a:t>
            </a:r>
          </a:p>
          <a:p>
            <a:r>
              <a:rPr lang="en-GB" sz="1200" b="1" i="1" dirty="0"/>
              <a:t>We are fortunate to have British values that make life a safe place - rule of law, tolerance, individual liberty and respect.</a:t>
            </a:r>
            <a:r>
              <a:rPr lang="en-GB" sz="1200" b="1" dirty="0"/>
              <a:t> </a:t>
            </a:r>
            <a:endParaRPr lang="en-GB" sz="1200" dirty="0"/>
          </a:p>
        </p:txBody>
      </p:sp>
      <p:sp>
        <p:nvSpPr>
          <p:cNvPr id="264" name="Google Shape;264;p33"/>
          <p:cNvSpPr txBox="1"/>
          <p:nvPr/>
        </p:nvSpPr>
        <p:spPr>
          <a:xfrm>
            <a:off x="162692" y="184151"/>
            <a:ext cx="707360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// Economic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Migration- Asylum Seekers //</a:t>
            </a:r>
            <a:r>
              <a:rPr lang="en-GB" sz="1800" b="1" dirty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Teaching Learning </a:t>
            </a:r>
            <a:r>
              <a:rPr lang="en-GB" sz="1800" b="1" dirty="0" smtClean="0">
                <a:solidFill>
                  <a:srgbClr val="A98278"/>
                </a:solidFill>
                <a:latin typeface="Prompt"/>
                <a:ea typeface="Prompt"/>
                <a:cs typeface="Prompt"/>
                <a:sym typeface="Prompt"/>
              </a:rPr>
              <a:t>Unit Lesson 6 Sanctuary </a:t>
            </a:r>
            <a:endParaRPr sz="1200" dirty="0">
              <a:solidFill>
                <a:srgbClr val="A9827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3"/>
          <p:cNvSpPr txBox="1"/>
          <p:nvPr/>
        </p:nvSpPr>
        <p:spPr>
          <a:xfrm>
            <a:off x="6620621" y="1676427"/>
            <a:ext cx="2063594" cy="582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80150" rIns="80150" bIns="80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rgbClr val="A98278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  <p:extLst>
      <p:ext uri="{BB962C8B-B14F-4D97-AF65-F5344CB8AC3E}">
        <p14:creationId xmlns:p14="http://schemas.microsoft.com/office/powerpoint/2010/main" val="403866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7504" y="188640"/>
            <a:ext cx="8928992" cy="6480720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69" y="836712"/>
            <a:ext cx="87730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1259632" y="908720"/>
            <a:ext cx="3290664" cy="2124816"/>
          </a:xfrm>
          <a:prstGeom prst="wedgeEllipseCallout">
            <a:avLst>
              <a:gd name="adj1" fmla="val 60100"/>
              <a:gd name="adj2" fmla="val 864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What does it mean to show welcome?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70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Big ideas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Big Idea 7 </a:t>
            </a:r>
            <a:r>
              <a:rPr lang="en-GB" dirty="0" smtClean="0"/>
              <a:t>Effects </a:t>
            </a:r>
            <a:r>
              <a:rPr lang="en-GB" dirty="0"/>
              <a:t>of migration.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Migration </a:t>
            </a:r>
            <a:r>
              <a:rPr lang="en-GB" dirty="0"/>
              <a:t>brings </a:t>
            </a:r>
            <a:r>
              <a:rPr lang="en-GB" b="1" i="1" dirty="0"/>
              <a:t>challenges </a:t>
            </a:r>
            <a:r>
              <a:rPr lang="en-GB" dirty="0"/>
              <a:t>and </a:t>
            </a:r>
            <a:r>
              <a:rPr lang="en-GB" b="1" i="1" dirty="0"/>
              <a:t>benefits </a:t>
            </a:r>
            <a:r>
              <a:rPr lang="en-GB" dirty="0"/>
              <a:t>to </a:t>
            </a:r>
            <a:r>
              <a:rPr lang="en-GB" b="1" i="1" dirty="0"/>
              <a:t>host </a:t>
            </a:r>
            <a:r>
              <a:rPr lang="en-GB" b="1" dirty="0"/>
              <a:t>countries </a:t>
            </a:r>
            <a:r>
              <a:rPr lang="en-GB" i="1" dirty="0"/>
              <a:t>/ </a:t>
            </a:r>
            <a:r>
              <a:rPr lang="en-GB" b="1" i="1" dirty="0"/>
              <a:t>communities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b="1" dirty="0" smtClean="0"/>
              <a:t>Big Idea 8 The </a:t>
            </a:r>
            <a:r>
              <a:rPr lang="en-GB" b="1" dirty="0"/>
              <a:t>process of migration is resulting in the creation of new culturally-diverse societies, raising questions about what diversity is and living in a diverse society. </a:t>
            </a:r>
            <a:endParaRPr lang="en-GB" b="1" dirty="0" smtClean="0"/>
          </a:p>
          <a:p>
            <a:pPr marL="0" indent="0">
              <a:buNone/>
            </a:pPr>
            <a:r>
              <a:rPr lang="en-GB" dirty="0" smtClean="0"/>
              <a:t>Migration </a:t>
            </a:r>
            <a:r>
              <a:rPr lang="en-GB" dirty="0"/>
              <a:t>raises questions about how we see ‘ourselves’ and </a:t>
            </a:r>
            <a:r>
              <a:rPr lang="en-GB" b="1" i="1" dirty="0"/>
              <a:t>‘the other’. </a:t>
            </a:r>
            <a:r>
              <a:rPr lang="en-GB" dirty="0"/>
              <a:t>Migrants often face prejudice and discrimination. Some countries have addressed this with new Race Equality laws to prevent discrimination and protect people’s rights. Governments adopt strategies to enable the </a:t>
            </a:r>
            <a:r>
              <a:rPr lang="en-GB" b="1" i="1" dirty="0"/>
              <a:t>integration </a:t>
            </a:r>
            <a:r>
              <a:rPr lang="en-GB" dirty="0"/>
              <a:t>of migrant communities. </a:t>
            </a:r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0428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Learning Objectives-learners will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0"/>
              </a:spcBef>
            </a:pPr>
            <a:r>
              <a:rPr lang="en-GB" sz="4000" dirty="0" smtClean="0"/>
              <a:t>To understand more about the term ‘Sanctuary’ - beyond simply ‘accepting’ others</a:t>
            </a:r>
          </a:p>
          <a:p>
            <a:pPr lvl="0">
              <a:spcBef>
                <a:spcPts val="0"/>
              </a:spcBef>
            </a:pPr>
            <a:r>
              <a:rPr lang="en-GB" sz="4000" dirty="0" smtClean="0"/>
              <a:t>To explore initiatives that welcome people into Britain</a:t>
            </a:r>
          </a:p>
          <a:p>
            <a:pPr lvl="0">
              <a:spcBef>
                <a:spcPts val="0"/>
              </a:spcBef>
            </a:pPr>
            <a:r>
              <a:rPr lang="en-GB" sz="4000" dirty="0" smtClean="0"/>
              <a:t>To reflect on what we do well to welcome everyone to school, and what more we could do to become a place of sanctuary</a:t>
            </a:r>
          </a:p>
          <a:p>
            <a:pPr>
              <a:buNone/>
            </a:pPr>
            <a:endParaRPr lang="en-GB" sz="4000" b="1" dirty="0" smtClean="0"/>
          </a:p>
          <a:p>
            <a:pPr>
              <a:buNone/>
            </a:pPr>
            <a:endParaRPr lang="en-GB" sz="4000" b="1" dirty="0"/>
          </a:p>
          <a:p>
            <a:pPr>
              <a:buNone/>
            </a:pPr>
            <a:endParaRPr lang="en-GB" sz="4000" b="1" dirty="0" smtClean="0"/>
          </a:p>
          <a:p>
            <a:pPr>
              <a:buNone/>
            </a:pPr>
            <a:r>
              <a:rPr lang="en-GB" sz="4000" b="1" dirty="0" smtClean="0"/>
              <a:t>Sustainable Development Goals </a:t>
            </a:r>
          </a:p>
          <a:p>
            <a:pPr lvl="0"/>
            <a:r>
              <a:rPr lang="en-GB" sz="4000" dirty="0" smtClean="0"/>
              <a:t>10.2    By 2030, empower and promote the social, economic and political inclusion of all, irrespective of age, sex, disability, race, ethnicity, origin, religion or economic or other status </a:t>
            </a:r>
          </a:p>
          <a:p>
            <a:pPr lvl="0"/>
            <a:r>
              <a:rPr lang="en-GB" sz="4000" dirty="0" smtClean="0"/>
              <a:t>16.b  Promote and enforce non-discriminatory laws and policies for sustainable development</a:t>
            </a:r>
          </a:p>
          <a:p>
            <a:pPr lvl="0"/>
            <a:r>
              <a:rPr lang="en-GB" sz="4000" dirty="0" smtClean="0"/>
              <a:t>strengthen the resilience of communities hosting refugees...’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Places of Sanctua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104" y="256294"/>
            <a:ext cx="8518367" cy="63454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484784"/>
            <a:ext cx="3634680" cy="378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59632" y="587727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https://cityofsanctuary.org/about/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i="1" dirty="0" smtClean="0"/>
              <a:t>City of Sanctuary</a:t>
            </a:r>
            <a:r>
              <a:rPr lang="en-GB" dirty="0" smtClean="0"/>
              <a:t>: Sheffield</a:t>
            </a:r>
            <a:br>
              <a:rPr lang="en-GB" dirty="0" smtClean="0"/>
            </a:br>
            <a:r>
              <a:rPr lang="en-GB" sz="2200" dirty="0" smtClean="0"/>
              <a:t>October 2005 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i="1" dirty="0" smtClean="0"/>
              <a:t>City of Sanctuary</a:t>
            </a:r>
            <a:r>
              <a:rPr lang="en-GB" dirty="0" smtClean="0"/>
              <a:t> holds the vision that the UK will be a welcoming place of safety for all and proud to offer sanctuary to people fleeing violence and persecution.</a:t>
            </a:r>
          </a:p>
          <a:p>
            <a:pPr lvl="0"/>
            <a:r>
              <a:rPr lang="en-GB" dirty="0" smtClean="0"/>
              <a:t>We want to celebrate the contribution of those that have come here for safety.</a:t>
            </a:r>
          </a:p>
          <a:p>
            <a:pPr lvl="0"/>
            <a:r>
              <a:rPr lang="en-GB" dirty="0" smtClean="0"/>
              <a:t>We hope to reduce isolation, fear, and exclusion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Belonging to our school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Reminder of  </a:t>
            </a:r>
          </a:p>
          <a:p>
            <a:pPr>
              <a:buNone/>
            </a:pPr>
            <a:r>
              <a:rPr lang="en-GB" dirty="0" smtClean="0"/>
              <a:t>the examples </a:t>
            </a:r>
          </a:p>
          <a:p>
            <a:pPr>
              <a:buNone/>
            </a:pPr>
            <a:r>
              <a:rPr lang="en-GB" dirty="0" smtClean="0"/>
              <a:t>which helped us to know </a:t>
            </a:r>
          </a:p>
          <a:p>
            <a:pPr>
              <a:buNone/>
            </a:pPr>
            <a:r>
              <a:rPr lang="en-GB" dirty="0" smtClean="0"/>
              <a:t>that we belong to our school :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(sessions 1 and 5)</a:t>
            </a:r>
            <a:endParaRPr lang="en-GB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15769" t="25219" r="52767" b="14735"/>
          <a:stretch>
            <a:fillRect/>
          </a:stretch>
        </p:blipFill>
        <p:spPr bwMode="auto">
          <a:xfrm>
            <a:off x="3995936" y="1412776"/>
            <a:ext cx="4669882" cy="501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2" y="188640"/>
            <a:ext cx="8856984" cy="6336704"/>
          </a:xfrm>
          <a:prstGeom prst="rect">
            <a:avLst/>
          </a:prstGeom>
          <a:solidFill>
            <a:schemeClr val="bg1"/>
          </a:solidFill>
          <a:ln cmpd="sng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5254" t="11812" r="8411" b="5501"/>
          <a:stretch>
            <a:fillRect/>
          </a:stretch>
        </p:blipFill>
        <p:spPr bwMode="auto">
          <a:xfrm>
            <a:off x="467544" y="980728"/>
            <a:ext cx="8291206" cy="44644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974</Words>
  <Application>Microsoft Office PowerPoint</Application>
  <PresentationFormat>On-screen Show (4:3)</PresentationFormat>
  <Paragraphs>164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Lesson  6</vt:lpstr>
      <vt:lpstr>PowerPoint Presentation</vt:lpstr>
      <vt:lpstr>Big ideas</vt:lpstr>
      <vt:lpstr>Learning Objectives-learners will </vt:lpstr>
      <vt:lpstr>PowerPoint Presentation</vt:lpstr>
      <vt:lpstr>PowerPoint Presentation</vt:lpstr>
      <vt:lpstr>City of Sanctuary: Sheffield October 2005 </vt:lpstr>
      <vt:lpstr>Belonging to our school</vt:lpstr>
      <vt:lpstr>PowerPoint Presentation</vt:lpstr>
      <vt:lpstr>PowerPoint Presentation</vt:lpstr>
      <vt:lpstr>Learn, Embed, Share</vt:lpstr>
      <vt:lpstr>City of Sanctuary statement</vt:lpstr>
      <vt:lpstr>Final Reflection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1</dc:title>
  <dc:creator>Alison Clark</dc:creator>
  <cp:lastModifiedBy>Jacquie</cp:lastModifiedBy>
  <cp:revision>41</cp:revision>
  <dcterms:created xsi:type="dcterms:W3CDTF">2018-04-04T16:00:42Z</dcterms:created>
  <dcterms:modified xsi:type="dcterms:W3CDTF">2019-06-24T19:45:14Z</dcterms:modified>
</cp:coreProperties>
</file>